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0" r:id="rId2"/>
    <p:sldId id="261" r:id="rId3"/>
    <p:sldId id="272" r:id="rId4"/>
    <p:sldId id="257" r:id="rId5"/>
    <p:sldId id="258" r:id="rId6"/>
    <p:sldId id="264" r:id="rId7"/>
    <p:sldId id="269" r:id="rId8"/>
    <p:sldId id="267" r:id="rId9"/>
    <p:sldId id="268" r:id="rId10"/>
    <p:sldId id="276" r:id="rId11"/>
    <p:sldId id="262" r:id="rId12"/>
    <p:sldId id="263" r:id="rId13"/>
    <p:sldId id="278" r:id="rId14"/>
    <p:sldId id="279" r:id="rId15"/>
    <p:sldId id="280" r:id="rId16"/>
    <p:sldId id="277" r:id="rId17"/>
    <p:sldId id="266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70E3B72-6B2E-47A9-9CF9-979956759CA2}">
          <p14:sldIdLst>
            <p14:sldId id="260"/>
            <p14:sldId id="261"/>
            <p14:sldId id="272"/>
          </p14:sldIdLst>
        </p14:section>
        <p14:section name="Project 1" id="{41CFA244-BA79-4E38-AE2E-3930DA5FB6F0}">
          <p14:sldIdLst>
            <p14:sldId id="257"/>
            <p14:sldId id="258"/>
            <p14:sldId id="264"/>
            <p14:sldId id="269"/>
            <p14:sldId id="267"/>
            <p14:sldId id="268"/>
            <p14:sldId id="276"/>
          </p14:sldIdLst>
        </p14:section>
        <p14:section name="Annex" id="{C50906E4-4B93-4DDC-8F3B-EC3BFB3E5469}">
          <p14:sldIdLst>
            <p14:sldId id="262"/>
            <p14:sldId id="263"/>
            <p14:sldId id="278"/>
            <p14:sldId id="279"/>
            <p14:sldId id="280"/>
            <p14:sldId id="277"/>
            <p14:sldId id="266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3A8"/>
    <a:srgbClr val="0D0887"/>
    <a:srgbClr val="F0F921"/>
    <a:srgbClr val="CC4678"/>
    <a:srgbClr val="FFFFFF"/>
    <a:srgbClr val="F89441"/>
    <a:srgbClr val="0A397D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 autoAdjust="0"/>
    <p:restoredTop sz="84075" autoAdjust="0"/>
  </p:normalViewPr>
  <p:slideViewPr>
    <p:cSldViewPr snapToGrid="0">
      <p:cViewPr varScale="1">
        <p:scale>
          <a:sx n="101" d="100"/>
          <a:sy n="101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6A8664-E50F-32D0-DD6B-75CE766448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88965-F4B2-4651-6A8B-1D0EB9E37E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22CB-6329-4298-838A-CF66C5A1E2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4B780-2C8A-DF14-D99A-AC9925E04A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76553-29CB-9F77-654D-5CDA6A91D4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CD4C-EAC6-4A7D-AD15-996B262FB2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B129-357D-45B1-B242-E6A58EBC6416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A3C9E-B718-4F0C-B302-4B86841B98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11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Prevalence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A3C9E-B718-4F0C-B302-4B86841B987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17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GE’s Research Summit on June 17</a:t>
            </a:r>
            <a:r>
              <a:rPr lang="en-GB" baseline="30000" dirty="0"/>
              <a:t>th.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A3C9E-B718-4F0C-B302-4B86841B98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22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Build a 2x2 contingency table for each combination			</a:t>
            </a:r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sodium voltage-gated channel alpha subunit 2 </a:t>
            </a:r>
            <a:br>
              <a:rPr lang="en-US" dirty="0"/>
            </a:br>
            <a:r>
              <a:rPr lang="en-US" b="0" dirty="0"/>
              <a:t>For each gene-HPO pair, it 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A: The gene and the HPO term appear together.			</a:t>
            </a:r>
            <a:r>
              <a:rPr lang="en-GB" dirty="0">
                <a:solidFill>
                  <a:schemeClr val="bg1"/>
                </a:solidFill>
              </a:rPr>
              <a:t>“Benjamini-Hochberg (BH)” 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BH correction is more powerful than Bonferroni correction, particularly when there are a large number of tests</a:t>
            </a: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B: The gene appears without the HPO term.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C: The HPO term appears without the gene.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D: Neither the gene nor the HPO term appear together.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A3C9E-B718-4F0C-B302-4B86841B987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24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 1 Genes: ANKRD11, ARID1B, ASXL3, CTNNB1, DDX3X, FOXP1, KMT2A, MED13L, PTPN11, SETD5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A3C9E-B718-4F0C-B302-4B86841B987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1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Hold Out Method</a:t>
            </a:r>
          </a:p>
          <a:p>
            <a:r>
              <a:rPr lang="en-GB" dirty="0"/>
              <a:t>Better to use K-Fold Cross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A3C9E-B718-4F0C-B302-4B86841B987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3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I would have rebuilt a model that will include more input variable such as variant type, variant location, environmental factors.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How?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A3C9E-B718-4F0C-B302-4B86841B987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0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A900-8502-20DD-B101-735D070B5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908AE-747D-BC8C-F86A-A3A7F830D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70264-3A92-47C1-022A-DEE0697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6E50-3952-4A09-9E6C-485A68104050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E4A29-5A14-2D1C-4288-DB55C5A1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2AF0-ACB7-F51F-3B14-545C3A10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08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D91C-5AA8-43C5-C07A-26E39DCC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4F5E3-953A-B559-7465-E4A9C1AAC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EFB05-C3FB-04E5-321F-DF1F612B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C475-3905-4714-8433-E1C929CC0D18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7BD8F-010E-34C8-4683-B6190F7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00AD2-6035-0DDA-BAE0-A81584E8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628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41ACB-BC6E-74CF-0621-4FF9E71CA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22FFB-27F9-0633-7192-4818F5CB8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6C04-7AD1-B472-5DBA-EC9D0969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E85E-8B1E-44E4-919F-91C37CEFD3C4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A38D-A024-2A80-4610-86BB7646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A632D-EA62-9212-3BBD-84D96159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3F0A-42F8-B060-266C-9DA98DF1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D31D-7C91-A2F4-F06E-CEBA5685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F741-6BD9-A55D-796E-84D9944C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066B-5604-4722-A335-20D4516053E9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681ED-DDF4-E942-B9E3-83C17F59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F790-9126-A395-2D98-0B421639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68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E237-B983-8FAE-198F-5EFC4C3E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DDF1D-B08D-14D4-F8ED-4D30A23BC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AC05F-41D8-55B7-F19F-231F98BF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7A3E-8A71-43D6-9B75-35518278F258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08B9C-BBDB-3489-C60A-6373CC23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4042-03CD-4F63-9210-297CBF4D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26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F4C5-48FC-4D76-2209-1E997330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8D5A-97BE-0DA4-339D-F01994B17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DDB02-2E66-40E2-80A0-286E82FB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3A3FA-0EBE-B7F6-042B-8A9A72ED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7644-BF44-4477-A8B6-D5D9050D76FE}" type="datetime1">
              <a:rPr lang="en-GB" smtClean="0"/>
              <a:t>14/12/2025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511C9-84A4-14A6-E678-106798A8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F0781-3A7E-D135-4F51-7D05A808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230A-737A-DEFC-8BCE-8272AB84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8A14-E1D7-0332-BAD5-5CBD4D18A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6E22-C5EC-3618-BEB5-45A3994D8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7C40E-41FB-D91E-252E-9928AE499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2CC95-4403-3A98-3608-ECD83C9EA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5C2FF-FD50-B107-4CBE-318E3AAB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9F9B-91BB-4759-930F-E8CD66C2E12A}" type="datetime1">
              <a:rPr lang="en-GB" smtClean="0"/>
              <a:t>14/12/2025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02BC0-146D-D6F1-1622-F34F4517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D6820-DFA4-EC03-1DEF-3FC6B44C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6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EA0B-4F43-EB17-9BDE-FB153409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135F2-AD20-B73C-3566-80CF46FA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CB88-83B9-4394-8CE2-7796028C287D}" type="datetime1">
              <a:rPr lang="en-GB" smtClean="0"/>
              <a:t>14/12/2025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B96A1-42B4-40B5-1A59-7BC61681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CE61-5E6F-4B90-B3C0-620D134B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05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02BEC-5DC0-A7CA-EFF4-A973B331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860C-2289-47D1-A118-A3B5CF04EE39}" type="datetime1">
              <a:rPr lang="en-GB" smtClean="0"/>
              <a:t>14/12/2025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B060B-47C3-5C40-8A72-8002878F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385C-B4F1-57D0-B8B1-74592586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35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0E33-8DA7-326E-7BA0-4F907CCC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3FDC-A770-7A63-48B2-D1FE94063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F494E-C917-8E0F-4BA1-73E7A106A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8BD2-4254-4921-A2B8-11632B19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3FD5-97A4-4BBE-860A-91D206193873}" type="datetime1">
              <a:rPr lang="en-GB" smtClean="0"/>
              <a:t>14/12/2025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1C4C1-1D2A-5E3D-CCC5-D1D43F42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4498B-4D1D-2715-705F-C65118A5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8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861B-B54B-9BA6-D608-0A255E20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4932A-A99E-6781-8F67-FDD82DCBD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43822-E3BC-A63D-D4F4-DB9FBA94B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74CAB-098B-C254-0667-1DB4AB70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892C2-F3AE-45F9-A94B-53222A61EBD8}" type="datetime1">
              <a:rPr lang="en-GB" smtClean="0"/>
              <a:t>14/12/2025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C356B-B7B3-05A3-E156-10AB98BF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B5E4-B547-7710-8FE0-37328D2D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3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A4F97-C3D9-8C02-5AFD-9846DE21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E1788-C54A-916D-18EB-7658F35C6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5628-C35F-EACB-96C6-12A204380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66388-C661-4A01-AAA4-316A9C1F3E2B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3514B-5D94-1F36-E59C-CF4D1DAFB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E8D4-FA17-2377-602F-98715FFD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5350B-A8ED-4C36-B26C-7513F01B2B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73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autismtoolbox.co.u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D31B5B-06D1-6460-A622-C6C7A873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5882490"/>
            <a:ext cx="2276475" cy="418613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Hussein Kassir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285D54FA-F281-489A-B2DB-0E8FB700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0" b="11968"/>
          <a:stretch>
            <a:fillRect/>
          </a:stretch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20E13-E1D0-E4A4-7F1E-E63AF212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28F68C-0A3D-BE0A-D153-42C1B556C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5F510-4145-93B8-2B1C-9D9DFA2D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3FD5-97A4-4BBE-860A-91D206193873}" type="datetime1">
              <a:rPr lang="en-GB" smtClean="0"/>
              <a:t>14/12/2025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FDB31-3AA7-D5C1-A898-842A1CA1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D606C-2C8E-20B0-C64A-95A7794C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1528D-92D7-0759-3DCE-007023DE89BA}"/>
              </a:ext>
            </a:extLst>
          </p:cNvPr>
          <p:cNvSpPr txBox="1"/>
          <p:nvPr/>
        </p:nvSpPr>
        <p:spPr>
          <a:xfrm>
            <a:off x="479833" y="425513"/>
            <a:ext cx="444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How can we improve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A1E6E-F898-15E7-463F-F0E1A2AFD1FA}"/>
              </a:ext>
            </a:extLst>
          </p:cNvPr>
          <p:cNvSpPr txBox="1"/>
          <p:nvPr/>
        </p:nvSpPr>
        <p:spPr>
          <a:xfrm>
            <a:off x="378232" y="1491886"/>
            <a:ext cx="593112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More input variable such as variant type and variant location to create multidimensional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Integrated transcriptomics or proteomics signatures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Used a different cross validation methods i.e. K fold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Confusion matrix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586C9-1635-2482-05DD-98698FC1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8" y="1491886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5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0E70-C1F9-FE1F-9777-2AB12FF1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Annex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0E3A6-CAE7-11C3-5363-D7371408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89E8-094F-4605-8E0C-E6D778092DF9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7075C-B590-98F3-8413-BE0FD3D5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11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4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AF882-6C3A-65EC-83F6-A0D897C4437D}"/>
              </a:ext>
            </a:extLst>
          </p:cNvPr>
          <p:cNvSpPr txBox="1"/>
          <p:nvPr/>
        </p:nvSpPr>
        <p:spPr>
          <a:xfrm>
            <a:off x="4654296" y="640080"/>
            <a:ext cx="726533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spc="-1" dirty="0">
                <a:solidFill>
                  <a:schemeClr val="bg1"/>
                </a:solidFill>
                <a:latin typeface="Arial"/>
              </a:rPr>
              <a:t>X chromosome with location of the 162 genes that are associated with intellectual disability.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B29F616F-49EC-0A7C-4639-3387C1AF022E}"/>
              </a:ext>
            </a:extLst>
          </p:cNvPr>
          <p:cNvPicPr/>
          <p:nvPr/>
        </p:nvPicPr>
        <p:blipFill>
          <a:blip r:embed="rId2"/>
          <a:srcRect t="2205" r="3" b="3"/>
          <a:stretch>
            <a:fillRect/>
          </a:stretch>
        </p:blipFill>
        <p:spPr>
          <a:xfrm>
            <a:off x="272374" y="136525"/>
            <a:ext cx="3777432" cy="6194964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sX0" fmla="*/ 0 w 4242816"/>
              <a:gd name="csY0" fmla="*/ 0 h 18288"/>
              <a:gd name="csX1" fmla="*/ 690973 w 4242816"/>
              <a:gd name="csY1" fmla="*/ 0 h 18288"/>
              <a:gd name="csX2" fmla="*/ 1212233 w 4242816"/>
              <a:gd name="csY2" fmla="*/ 0 h 18288"/>
              <a:gd name="csX3" fmla="*/ 1860778 w 4242816"/>
              <a:gd name="csY3" fmla="*/ 0 h 18288"/>
              <a:gd name="csX4" fmla="*/ 2424466 w 4242816"/>
              <a:gd name="csY4" fmla="*/ 0 h 18288"/>
              <a:gd name="csX5" fmla="*/ 3115439 w 4242816"/>
              <a:gd name="csY5" fmla="*/ 0 h 18288"/>
              <a:gd name="csX6" fmla="*/ 3636699 w 4242816"/>
              <a:gd name="csY6" fmla="*/ 0 h 18288"/>
              <a:gd name="csX7" fmla="*/ 4242816 w 4242816"/>
              <a:gd name="csY7" fmla="*/ 0 h 18288"/>
              <a:gd name="csX8" fmla="*/ 4242816 w 4242816"/>
              <a:gd name="csY8" fmla="*/ 18288 h 18288"/>
              <a:gd name="csX9" fmla="*/ 3636699 w 4242816"/>
              <a:gd name="csY9" fmla="*/ 18288 h 18288"/>
              <a:gd name="csX10" fmla="*/ 3030583 w 4242816"/>
              <a:gd name="csY10" fmla="*/ 18288 h 18288"/>
              <a:gd name="csX11" fmla="*/ 2466894 w 4242816"/>
              <a:gd name="csY11" fmla="*/ 18288 h 18288"/>
              <a:gd name="csX12" fmla="*/ 1988062 w 4242816"/>
              <a:gd name="csY12" fmla="*/ 18288 h 18288"/>
              <a:gd name="csX13" fmla="*/ 1466802 w 4242816"/>
              <a:gd name="csY13" fmla="*/ 18288 h 18288"/>
              <a:gd name="csX14" fmla="*/ 860686 w 4242816"/>
              <a:gd name="csY14" fmla="*/ 18288 h 18288"/>
              <a:gd name="csX15" fmla="*/ 0 w 4242816"/>
              <a:gd name="csY15" fmla="*/ 18288 h 18288"/>
              <a:gd name="csX16" fmla="*/ 0 w 4242816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B143E30D-1EA8-44E5-BFC4-64C6F4AC045A}"/>
              </a:ext>
            </a:extLst>
          </p:cNvPr>
          <p:cNvSpPr txBox="1"/>
          <p:nvPr/>
        </p:nvSpPr>
        <p:spPr>
          <a:xfrm>
            <a:off x="5102823" y="6135035"/>
            <a:ext cx="6816803" cy="451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800" b="1" strike="noStrike" spc="-1" dirty="0">
                <a:solidFill>
                  <a:schemeClr val="bg1"/>
                </a:solidFill>
                <a:latin typeface="Arial"/>
              </a:rPr>
              <a:t>American J of Med Genetics Pt A, Volume: 191, Issue: 1, Pages: 144-159, First published: 27 October 2022, DOI: (10.1002/ajmg.a.63008) </a:t>
            </a:r>
            <a:endParaRPr lang="en-US" sz="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B980A-4014-C0ED-E203-2899E3473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497D-BEA6-40FE-964B-6B60FC6A3B35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E00F5-BB13-DBD6-681C-FD6A3D14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12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DF29-60AA-261C-ECBB-215B212A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860C-2289-47D1-A118-A3B5CF04EE39}" type="datetime1">
              <a:rPr lang="en-GB" smtClean="0"/>
              <a:t>14/12/2025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85A7A-EAFA-A9D1-BB10-A63799C8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 descr="A graph of a number of diagnoses&#10;&#10;Description automatically generated">
            <a:extLst>
              <a:ext uri="{FF2B5EF4-FFF2-40B4-BE49-F238E27FC236}">
                <a16:creationId xmlns:a16="http://schemas.microsoft.com/office/drawing/2014/main" id="{91F5F449-24E8-D269-2597-0453C11F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3445"/>
            <a:ext cx="7624445" cy="4785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719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6471-17EE-7993-7B8E-CC28B992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860C-2289-47D1-A118-A3B5CF04EE39}" type="datetime1">
              <a:rPr lang="en-GB" smtClean="0"/>
              <a:t>14/12/2025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2B4B-2644-DD60-1A1F-E2E90CB0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 descr="A graph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DC1A6BF9-BCDF-2E53-CE70-733923B8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46" y="1231314"/>
            <a:ext cx="6327774" cy="4435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62998-36B7-DD36-C34E-30564F8AE3DD}"/>
              </a:ext>
            </a:extLst>
          </p:cNvPr>
          <p:cNvSpPr txBox="1"/>
          <p:nvPr/>
        </p:nvSpPr>
        <p:spPr>
          <a:xfrm>
            <a:off x="208280" y="1231314"/>
            <a:ext cx="5318760" cy="2544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MED13L</a:t>
            </a: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“Abnormality of the eye”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ADNP, PTPN11 &amp; SETD5 - “Abnormality of the ear”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Musculature abnormalities are highest in </a:t>
            </a:r>
            <a:r>
              <a:rPr lang="en-GB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GNB1</a:t>
            </a: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(69.2%), </a:t>
            </a:r>
            <a:r>
              <a:rPr lang="en-GB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ASXL3</a:t>
            </a: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(50%), and </a:t>
            </a:r>
            <a:r>
              <a:rPr lang="en-GB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CTNNB1</a:t>
            </a: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89441"/>
                </a:solidFill>
                <a:latin typeface="Calibri" panose="020F0502020204030204" pitchFamily="34" charset="0"/>
              </a:rPr>
              <a:t>PTPN11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GB" dirty="0">
                <a:solidFill>
                  <a:srgbClr val="CC4678"/>
                </a:solidFill>
                <a:latin typeface="Calibri" panose="020F0502020204030204" pitchFamily="34" charset="0"/>
              </a:rPr>
              <a:t>FOXP1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GB" dirty="0">
                <a:solidFill>
                  <a:srgbClr val="F0F921"/>
                </a:solidFill>
                <a:latin typeface="Calibri" panose="020F0502020204030204" pitchFamily="34" charset="0"/>
              </a:rPr>
              <a:t>SETD5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en-GB" dirty="0">
                <a:solidFill>
                  <a:srgbClr val="0D0887"/>
                </a:solidFill>
                <a:latin typeface="Calibri" panose="020F0502020204030204" pitchFamily="34" charset="0"/>
              </a:rPr>
              <a:t>ADNP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&amp; </a:t>
            </a:r>
            <a:r>
              <a:rPr lang="en-GB" dirty="0">
                <a:solidFill>
                  <a:srgbClr val="7E03A8"/>
                </a:solidFill>
                <a:latin typeface="Calibri" panose="020F0502020204030204" pitchFamily="34" charset="0"/>
              </a:rPr>
              <a:t>ANKDR11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– “Abnormalities of the CV system”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5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A9D9C-F381-0507-FA60-108BB1F1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860C-2289-47D1-A118-A3B5CF04EE39}" type="datetime1">
              <a:rPr lang="en-GB" smtClean="0"/>
              <a:t>14/12/2025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DDFF7-6FD0-707D-B918-AF1E7BDD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6B8ED776-F603-2428-6B96-C33238C3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46" y="870155"/>
            <a:ext cx="8714308" cy="4828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810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F0B0E-C283-88D2-EC8A-9B3F320F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D860C-2289-47D1-A118-A3B5CF04EE39}" type="datetime1">
              <a:rPr lang="en-GB" smtClean="0"/>
              <a:t>14/12/2025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C0700-1D68-0DEE-D7C8-9E61EA5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colorful lines with numbers and percentages&#10;&#10;AI-generated content may be incorrect.">
            <a:extLst>
              <a:ext uri="{FF2B5EF4-FFF2-40B4-BE49-F238E27FC236}">
                <a16:creationId xmlns:a16="http://schemas.microsoft.com/office/drawing/2014/main" id="{AB6B192E-B6EA-0F23-87CA-61ABE521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22" y="772159"/>
            <a:ext cx="7068231" cy="4366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F3FC1-739F-A0AF-E748-77669CDC49C8}"/>
              </a:ext>
            </a:extLst>
          </p:cNvPr>
          <p:cNvSpPr txBox="1"/>
          <p:nvPr/>
        </p:nvSpPr>
        <p:spPr>
          <a:xfrm>
            <a:off x="275770" y="1088571"/>
            <a:ext cx="4641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ote-cjk-patch"/>
              </a:rPr>
              <a:t>Check for s</a:t>
            </a:r>
            <a:r>
              <a:rPr lang="en-US" b="0" i="0" dirty="0">
                <a:solidFill>
                  <a:schemeClr val="bg1"/>
                </a:solidFill>
                <a:effectLst/>
                <a:latin typeface="quote-cjk-patch"/>
              </a:rPr>
              <a:t>ide effects patterns that matches the biological roles of the paralogues.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quote-cjk-patch"/>
              </a:rPr>
              <a:t>This can add a layer for better understating the SE patterns of drugs</a:t>
            </a:r>
            <a:r>
              <a:rPr lang="en-US" b="0" i="0" dirty="0">
                <a:solidFill>
                  <a:schemeClr val="bg1"/>
                </a:solidFill>
                <a:effectLst/>
                <a:latin typeface="quote-cjk-patch"/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2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91F6-F21C-1167-F184-C3CD92C2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37121"/>
            <a:ext cx="10515600" cy="1325563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ea typeface="+mn-ea"/>
                <a:cs typeface="+mn-cs"/>
              </a:rPr>
              <a:t>What Model Did We Use?</a:t>
            </a:r>
            <a:endParaRPr lang="en-GB" sz="2800" b="1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38DFC-D0C5-0ED2-F9AC-7912AA5E27D5}"/>
              </a:ext>
            </a:extLst>
          </p:cNvPr>
          <p:cNvSpPr txBox="1"/>
          <p:nvPr/>
        </p:nvSpPr>
        <p:spPr>
          <a:xfrm>
            <a:off x="276225" y="1362684"/>
            <a:ext cx="6805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Logistic Regression Model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type of </a:t>
            </a:r>
            <a:r>
              <a:rPr lang="en-US" sz="2000" b="1" dirty="0">
                <a:solidFill>
                  <a:schemeClr val="bg1"/>
                </a:solidFill>
              </a:rPr>
              <a:t>generalized linear model (GLM)</a:t>
            </a:r>
            <a:r>
              <a:rPr lang="en-US" sz="2000" dirty="0">
                <a:solidFill>
                  <a:schemeClr val="bg1"/>
                </a:solidFill>
              </a:rPr>
              <a:t> designed for </a:t>
            </a:r>
            <a:r>
              <a:rPr lang="en-US" sz="2000" b="1" dirty="0">
                <a:solidFill>
                  <a:schemeClr val="bg1"/>
                </a:solidFill>
              </a:rPr>
              <a:t>binary outcomes</a:t>
            </a:r>
            <a:r>
              <a:rPr lang="en-US" sz="2000" dirty="0">
                <a:solidFill>
                  <a:schemeClr val="bg1"/>
                </a:solidFill>
              </a:rPr>
              <a:t> (0/1).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Models the </a:t>
            </a:r>
            <a:r>
              <a:rPr lang="en-US" sz="2000" b="1" dirty="0">
                <a:solidFill>
                  <a:schemeClr val="bg1"/>
                </a:solidFill>
              </a:rPr>
              <a:t>log-odds</a:t>
            </a:r>
            <a:r>
              <a:rPr lang="en-US" sz="2000" dirty="0">
                <a:solidFill>
                  <a:schemeClr val="bg1"/>
                </a:solidFill>
              </a:rPr>
              <a:t> of observing a gene–HPO term pair as a function of the gene and the HPO term.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84144-3136-B552-08E3-0036A5E6D2F2}"/>
              </a:ext>
            </a:extLst>
          </p:cNvPr>
          <p:cNvSpPr txBox="1"/>
          <p:nvPr/>
        </p:nvSpPr>
        <p:spPr>
          <a:xfrm>
            <a:off x="276225" y="4279217"/>
            <a:ext cx="69294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Why this model?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it’s </a:t>
            </a:r>
            <a:r>
              <a:rPr lang="en-US" sz="2000" u="sng" dirty="0">
                <a:solidFill>
                  <a:schemeClr val="bg1"/>
                </a:solidFill>
              </a:rPr>
              <a:t>interpretable</a:t>
            </a:r>
            <a:r>
              <a:rPr lang="en-US" sz="2000" dirty="0">
                <a:solidFill>
                  <a:schemeClr val="bg1"/>
                </a:solidFill>
              </a:rPr>
              <a:t>, handles </a:t>
            </a:r>
            <a:r>
              <a:rPr lang="en-US" sz="2000" u="sng" dirty="0">
                <a:solidFill>
                  <a:schemeClr val="bg1"/>
                </a:solidFill>
              </a:rPr>
              <a:t>binary data</a:t>
            </a:r>
            <a:r>
              <a:rPr lang="en-US" sz="2000" dirty="0">
                <a:solidFill>
                  <a:schemeClr val="bg1"/>
                </a:solidFill>
              </a:rPr>
              <a:t>, and quantifies </a:t>
            </a:r>
            <a:r>
              <a:rPr lang="en-US" sz="2000" u="sng" dirty="0">
                <a:solidFill>
                  <a:schemeClr val="bg1"/>
                </a:solidFill>
              </a:rPr>
              <a:t>gene and phenotype </a:t>
            </a:r>
            <a:r>
              <a:rPr lang="en-US" sz="2000" dirty="0">
                <a:solidFill>
                  <a:schemeClr val="bg1"/>
                </a:solidFill>
              </a:rPr>
              <a:t>contributions.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7765B-F454-E6A7-2C8F-ECE27082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5140-CEE0-48D5-8E17-8E8767F96314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F5383-DBC9-5051-81CC-4C091CCE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17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 descr="A graph with a blue line&#10;&#10;Description automatically generated">
            <a:extLst>
              <a:ext uri="{FF2B5EF4-FFF2-40B4-BE49-F238E27FC236}">
                <a16:creationId xmlns:a16="http://schemas.microsoft.com/office/drawing/2014/main" id="{646AFAAB-A581-63DA-7CE2-60DE3089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662" y="1362684"/>
            <a:ext cx="4791075" cy="2907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277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7AA6-6554-9358-D5C2-88F65476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How to integrate ML and what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EC755-2D46-44B3-A5E2-C7518D947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bg1"/>
                </a:solidFill>
              </a:rPr>
              <a:t>Literature review on methodologies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PCA and single vector machine</a:t>
            </a:r>
          </a:p>
          <a:p>
            <a:r>
              <a:rPr lang="en-GB" sz="2000" dirty="0">
                <a:solidFill>
                  <a:schemeClr val="bg1"/>
                </a:solidFill>
              </a:rPr>
              <a:t>Clustering algorithm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755E5-EF5E-24A6-4E10-DBE0A7556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066B-5604-4722-A335-20D4516053E9}" type="datetime1">
              <a:rPr lang="en-GB" smtClean="0"/>
              <a:t>14/12/2025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69693-014B-4369-D84B-B7A00483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Genotype-Phenotype Correlations in NDDs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F5E97-085B-442B-ED91-C9096E27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31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D33FE-B49E-FCFF-B6C7-3FDCECD81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221" y="476187"/>
            <a:ext cx="5618099" cy="666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b="1" dirty="0">
                <a:solidFill>
                  <a:schemeClr val="bg1"/>
                </a:solidFill>
                <a:latin typeface="+mj-lt"/>
              </a:rPr>
              <a:t>Academic Background &amp; Skills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F422B-AC84-169D-1161-CF1B8B4B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FF3F-3A4C-49BB-9E4F-32A669A2F0FD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26A6A-3BF5-4B5F-1E5A-1788C850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C668A-C48C-529F-2068-F800D3ABC981}"/>
              </a:ext>
            </a:extLst>
          </p:cNvPr>
          <p:cNvSpPr txBox="1"/>
          <p:nvPr/>
        </p:nvSpPr>
        <p:spPr>
          <a:xfrm>
            <a:off x="624689" y="1692998"/>
            <a:ext cx="52408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BS Pharmacy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Pharmacology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Therapeutics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Pharmacokinetics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Pharmacogenomics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553C4-8FE6-6B34-DFBE-998CF0F893E8}"/>
              </a:ext>
            </a:extLst>
          </p:cNvPr>
          <p:cNvSpPr txBox="1"/>
          <p:nvPr/>
        </p:nvSpPr>
        <p:spPr>
          <a:xfrm>
            <a:off x="624689" y="4013621"/>
            <a:ext cx="53646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MSc Genomic Medicine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Introduction to Bioinformatics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Molecular Pathology of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Omics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Ethics</a:t>
            </a:r>
          </a:p>
        </p:txBody>
      </p:sp>
      <p:pic>
        <p:nvPicPr>
          <p:cNvPr id="13" name="Picture 12" descr="A black symbol of a snake&#10;&#10;AI-generated content may be incorrect.">
            <a:extLst>
              <a:ext uri="{FF2B5EF4-FFF2-40B4-BE49-F238E27FC236}">
                <a16:creationId xmlns:a16="http://schemas.microsoft.com/office/drawing/2014/main" id="{AD4CE337-9242-B851-A904-B00D800A4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25" y="1692998"/>
            <a:ext cx="1973655" cy="1425195"/>
          </a:xfrm>
          <a:prstGeom prst="rect">
            <a:avLst/>
          </a:prstGeom>
        </p:spPr>
      </p:pic>
      <p:pic>
        <p:nvPicPr>
          <p:cNvPr id="15" name="Picture 14" descr="A close-up of a dna capsule&#10;&#10;AI-generated content may be incorrect.">
            <a:extLst>
              <a:ext uri="{FF2B5EF4-FFF2-40B4-BE49-F238E27FC236}">
                <a16:creationId xmlns:a16="http://schemas.microsoft.com/office/drawing/2014/main" id="{85807791-9BA6-C5E6-021B-9516D84A7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90" y="1692998"/>
            <a:ext cx="1891021" cy="14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6A6BA-FD92-DCCF-554D-270F9955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05200-0200-8DDF-95B3-D3FCE5D2C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00" y="1472234"/>
            <a:ext cx="10515600" cy="1500187"/>
          </a:xfrm>
        </p:spPr>
        <p:txBody>
          <a:bodyPr>
            <a:normAutofit fontScale="40000" lnSpcReduction="20000"/>
          </a:bodyPr>
          <a:lstStyle/>
          <a:p>
            <a:pPr marL="2286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5900" b="1" dirty="0">
                <a:solidFill>
                  <a:schemeClr val="bg1"/>
                </a:solidFill>
              </a:rPr>
              <a:t>Two Core Research Projects: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5100" dirty="0">
                <a:solidFill>
                  <a:schemeClr val="bg1"/>
                </a:solidFill>
              </a:rPr>
              <a:t>Genotype-Phenotype Correlations in Neurodevelopmental Disorders (NDDs)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5100" dirty="0">
                <a:solidFill>
                  <a:schemeClr val="bg1"/>
                </a:solidFill>
              </a:rPr>
              <a:t>Functional Genomics and Drug Targets</a:t>
            </a:r>
            <a:endParaRPr lang="en-GB" sz="51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AD7A5-760F-824F-856F-CB51F538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FF3F-3A4C-49BB-9E4F-32A669A2F0FD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93544-7462-A410-B1ED-FB9B8123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09FFBF-8298-0857-DC68-6DA875BBE83C}"/>
              </a:ext>
            </a:extLst>
          </p:cNvPr>
          <p:cNvSpPr txBox="1">
            <a:spLocks/>
          </p:cNvSpPr>
          <p:nvPr/>
        </p:nvSpPr>
        <p:spPr>
          <a:xfrm>
            <a:off x="316900" y="421866"/>
            <a:ext cx="5618099" cy="666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3000" b="1" dirty="0">
                <a:solidFill>
                  <a:schemeClr val="bg1"/>
                </a:solidFill>
                <a:latin typeface="+mj-lt"/>
              </a:rPr>
              <a:t>Research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329AF-7ECD-0CE3-0449-E7323D300D96}"/>
              </a:ext>
            </a:extLst>
          </p:cNvPr>
          <p:cNvSpPr txBox="1"/>
          <p:nvPr/>
        </p:nvSpPr>
        <p:spPr>
          <a:xfrm>
            <a:off x="316900" y="3355976"/>
            <a:ext cx="678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WHRI PhenoGenomics group: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Prof Damian Smedley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Dr Pilar Cacheiro</a:t>
            </a:r>
          </a:p>
        </p:txBody>
      </p:sp>
    </p:spTree>
    <p:extLst>
      <p:ext uri="{BB962C8B-B14F-4D97-AF65-F5344CB8AC3E}">
        <p14:creationId xmlns:p14="http://schemas.microsoft.com/office/powerpoint/2010/main" val="110004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AE4464-7A19-26F4-A6AA-2DFEE157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EC802-A1EA-414B-A164-F345565A68B3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BB23C7-3284-9D71-6255-59F3BD43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4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76702-3E68-ECD3-60F6-80C189CF2232}"/>
              </a:ext>
            </a:extLst>
          </p:cNvPr>
          <p:cNvSpPr txBox="1"/>
          <p:nvPr/>
        </p:nvSpPr>
        <p:spPr>
          <a:xfrm>
            <a:off x="297712" y="5773490"/>
            <a:ext cx="593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Prevalence: ~ 15 % - M&gt;F (</a:t>
            </a:r>
            <a:r>
              <a:rPr lang="en-GB" dirty="0" err="1">
                <a:solidFill>
                  <a:schemeClr val="bg1"/>
                </a:solidFill>
              </a:rPr>
              <a:t>Gidziela</a:t>
            </a:r>
            <a:r>
              <a:rPr lang="en-GB" dirty="0">
                <a:solidFill>
                  <a:schemeClr val="bg1"/>
                </a:solidFill>
              </a:rPr>
              <a:t> et al. 2023)</a:t>
            </a:r>
          </a:p>
        </p:txBody>
      </p:sp>
      <p:pic>
        <p:nvPicPr>
          <p:cNvPr id="17" name="Picture 16" descr="A diagram of a person's head with a brain&#10;&#10;AI-generated content may be incorrect.">
            <a:extLst>
              <a:ext uri="{FF2B5EF4-FFF2-40B4-BE49-F238E27FC236}">
                <a16:creationId xmlns:a16="http://schemas.microsoft.com/office/drawing/2014/main" id="{14D97349-A4D4-7180-8F33-D0FC356E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" y="1261219"/>
            <a:ext cx="3591503" cy="3591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C7DE65-1EEE-2BBC-C630-9C5D377EF3FA}"/>
              </a:ext>
            </a:extLst>
          </p:cNvPr>
          <p:cNvSpPr txBox="1"/>
          <p:nvPr/>
        </p:nvSpPr>
        <p:spPr>
          <a:xfrm>
            <a:off x="739496" y="4909306"/>
            <a:ext cx="350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Image from </a:t>
            </a:r>
            <a:r>
              <a:rPr lang="en-US" sz="105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Autismtoolbox.co.uk</a:t>
            </a:r>
            <a:r>
              <a:rPr lang="en-US" sz="105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, showing the range of neurodevelopmental 'disorders’.</a:t>
            </a: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D2E9F-3CC3-4B43-B356-389F2F786AA8}"/>
              </a:ext>
            </a:extLst>
          </p:cNvPr>
          <p:cNvSpPr txBox="1"/>
          <p:nvPr/>
        </p:nvSpPr>
        <p:spPr>
          <a:xfrm>
            <a:off x="297712" y="450817"/>
            <a:ext cx="7639050" cy="48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NDDs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Affect Brain Development and Function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788D85F-57A8-DB1B-EC7E-06264571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18" y="1008698"/>
            <a:ext cx="8356146" cy="5849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43BB1-7779-7D9C-7496-24BAD138F871}"/>
              </a:ext>
            </a:extLst>
          </p:cNvPr>
          <p:cNvSpPr txBox="1"/>
          <p:nvPr/>
        </p:nvSpPr>
        <p:spPr>
          <a:xfrm>
            <a:off x="8103505" y="4852787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NDDs Comorbidities</a:t>
            </a:r>
          </a:p>
        </p:txBody>
      </p:sp>
    </p:spTree>
    <p:extLst>
      <p:ext uri="{BB962C8B-B14F-4D97-AF65-F5344CB8AC3E}">
        <p14:creationId xmlns:p14="http://schemas.microsoft.com/office/powerpoint/2010/main" val="345840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EE678-72D7-C238-81EE-A126E5CE38A3}"/>
              </a:ext>
            </a:extLst>
          </p:cNvPr>
          <p:cNvSpPr txBox="1"/>
          <p:nvPr/>
        </p:nvSpPr>
        <p:spPr>
          <a:xfrm>
            <a:off x="352425" y="334506"/>
            <a:ext cx="90487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Identifying Genotype-Phenotype Correlations in NDDs</a:t>
            </a:r>
          </a:p>
          <a:p>
            <a:endParaRPr lang="en-GB" dirty="0"/>
          </a:p>
        </p:txBody>
      </p:sp>
      <p:pic>
        <p:nvPicPr>
          <p:cNvPr id="5" name="Picture 4" descr="A blue background with white text and a logo&#10;&#10;AI-generated content may be incorrect.">
            <a:extLst>
              <a:ext uri="{FF2B5EF4-FFF2-40B4-BE49-F238E27FC236}">
                <a16:creationId xmlns:a16="http://schemas.microsoft.com/office/drawing/2014/main" id="{D991E17B-6005-670F-93EA-ED93A716F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09" y="1418053"/>
            <a:ext cx="2825866" cy="158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39357F-12CD-9B51-5376-868822858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240" y="3850398"/>
            <a:ext cx="1302729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704A8-8430-1C0C-CDFA-A78E9EB03637}"/>
              </a:ext>
            </a:extLst>
          </p:cNvPr>
          <p:cNvSpPr txBox="1"/>
          <p:nvPr/>
        </p:nvSpPr>
        <p:spPr>
          <a:xfrm>
            <a:off x="352425" y="3850398"/>
            <a:ext cx="551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 programming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Wrangling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Statistical analysis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EC64CE9-A227-D210-A9E9-06201C55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0B1C-0B2D-432F-A5A7-3139B6FC5DD5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BA0FF2-8DB1-B927-3D5D-BAC86AE1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64DC0-FA12-5AA1-AFCA-6A34B792AB5E}"/>
              </a:ext>
            </a:extLst>
          </p:cNvPr>
          <p:cNvSpPr txBox="1"/>
          <p:nvPr/>
        </p:nvSpPr>
        <p:spPr>
          <a:xfrm>
            <a:off x="352425" y="2308328"/>
            <a:ext cx="8258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100,000 Genomes Project ( ~5000)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Focus on patients with a molecular diagnosis in genes recruited under ID ( &gt;10 Diagnoses) due to time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Left with around 400 Patients data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51391-905F-28D5-69A1-6D8CA72B1A2C}"/>
              </a:ext>
            </a:extLst>
          </p:cNvPr>
          <p:cNvSpPr txBox="1"/>
          <p:nvPr/>
        </p:nvSpPr>
        <p:spPr>
          <a:xfrm>
            <a:off x="352425" y="1279704"/>
            <a:ext cx="825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Aim was to capture phenotypic enrichments for known disease-causing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Aid in management modalities and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82789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20685F-48A9-23D3-9278-70FD62F47835}"/>
              </a:ext>
            </a:extLst>
          </p:cNvPr>
          <p:cNvSpPr txBox="1"/>
          <p:nvPr/>
        </p:nvSpPr>
        <p:spPr>
          <a:xfrm>
            <a:off x="134585" y="221275"/>
            <a:ext cx="9477375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SCN2A plays a critical role in social development</a:t>
            </a:r>
            <a:endParaRPr lang="en-GB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811EB-6B1E-422C-6BB0-1854AC867FC9}"/>
              </a:ext>
            </a:extLst>
          </p:cNvPr>
          <p:cNvSpPr txBox="1"/>
          <p:nvPr/>
        </p:nvSpPr>
        <p:spPr>
          <a:xfrm>
            <a:off x="134584" y="1386030"/>
            <a:ext cx="624810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Fisher’s Exact Tests that </a:t>
            </a:r>
            <a:r>
              <a:rPr lang="en-US" dirty="0">
                <a:solidFill>
                  <a:schemeClr val="bg1"/>
                </a:solidFill>
              </a:rPr>
              <a:t>loops through each gene and HPO term combination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Multiple Gene-Phenotype relationship with nominal significance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After correction : SCN2A - Delayed Social Development ( P adj. : 4.632 × 10⁻⁴)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Supporting </a:t>
            </a:r>
            <a:r>
              <a:rPr lang="en-US" dirty="0">
                <a:solidFill>
                  <a:schemeClr val="bg1"/>
                </a:solidFill>
              </a:rPr>
              <a:t>research linking SCN2A to </a:t>
            </a:r>
            <a:r>
              <a:rPr lang="en-US" dirty="0">
                <a:solidFill>
                  <a:schemeClr val="accent2"/>
                </a:solidFill>
              </a:rPr>
              <a:t>ASD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Reynolds, C., et al 2020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Suggests SCN2A’s link to pathways related to language processing and emotional development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494B5E18-8DDD-EB5B-1D96-33A339262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33" y="1386030"/>
            <a:ext cx="5200683" cy="367391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7A55409-3D94-B990-C906-4C87EE146018}"/>
              </a:ext>
            </a:extLst>
          </p:cNvPr>
          <p:cNvSpPr/>
          <p:nvPr/>
        </p:nvSpPr>
        <p:spPr>
          <a:xfrm rot="16200000">
            <a:off x="10675719" y="4623991"/>
            <a:ext cx="451281" cy="1608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A4EEFC-FAFB-CE01-7483-F60CFF27AA41}"/>
              </a:ext>
            </a:extLst>
          </p:cNvPr>
          <p:cNvCxnSpPr>
            <a:cxnSpLocks/>
          </p:cNvCxnSpPr>
          <p:nvPr/>
        </p:nvCxnSpPr>
        <p:spPr>
          <a:xfrm flipH="1" flipV="1">
            <a:off x="10820946" y="3587384"/>
            <a:ext cx="981075" cy="1238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D3AE63BA-36D9-98FE-1F6F-DA2D8FE4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4A66-5E17-4345-96CE-D808D695BC95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69BF240-E240-1F42-AF72-75F3B85B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6</a:t>
            </a:fld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DA38DF-D096-272B-39F8-54A30120DA42}"/>
              </a:ext>
            </a:extLst>
          </p:cNvPr>
          <p:cNvCxnSpPr>
            <a:cxnSpLocks/>
          </p:cNvCxnSpPr>
          <p:nvPr/>
        </p:nvCxnSpPr>
        <p:spPr>
          <a:xfrm flipH="1" flipV="1">
            <a:off x="10820945" y="1931264"/>
            <a:ext cx="981075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AB020C2-FB85-74DC-B431-3CDCAA0C6F69}"/>
              </a:ext>
            </a:extLst>
          </p:cNvPr>
          <p:cNvSpPr/>
          <p:nvPr/>
        </p:nvSpPr>
        <p:spPr>
          <a:xfrm>
            <a:off x="7825741" y="1864857"/>
            <a:ext cx="621476" cy="1902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2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B003-F260-B724-57C7-DA0CC7F7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048DC-F0DD-BA9B-4B34-7EEF4A1E999C}"/>
              </a:ext>
            </a:extLst>
          </p:cNvPr>
          <p:cNvSpPr txBox="1"/>
          <p:nvPr/>
        </p:nvSpPr>
        <p:spPr>
          <a:xfrm>
            <a:off x="244548" y="136525"/>
            <a:ext cx="9477375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bg1"/>
                </a:solidFill>
                <a:latin typeface="+mj-lt"/>
              </a:rPr>
              <a:t>Supervised Machine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574C8-3465-DFC2-1B3F-C95EC8E432EA}"/>
              </a:ext>
            </a:extLst>
          </p:cNvPr>
          <p:cNvSpPr txBox="1"/>
          <p:nvPr/>
        </p:nvSpPr>
        <p:spPr>
          <a:xfrm>
            <a:off x="244548" y="1272997"/>
            <a:ext cx="65455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Logistic regression model on a binary contingency table of Gene/HPO term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Aims to predict phenotypes according to the diagnosed gene in the subset of Mendelian ID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Split into a training (60%) and test (40%) sets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Calculating the Predictive Probabilities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 descr="A blue and grey squares with white text&#10;&#10;AI-generated content may be incorrect.">
            <a:extLst>
              <a:ext uri="{FF2B5EF4-FFF2-40B4-BE49-F238E27FC236}">
                <a16:creationId xmlns:a16="http://schemas.microsoft.com/office/drawing/2014/main" id="{E4922BD2-481B-DAEB-84B2-4A563C1AB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85" y="1272997"/>
            <a:ext cx="5142812" cy="45725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C6295-F823-7932-83FF-512B7E0E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2000A-4ADD-4D7C-96D0-0685082B7B47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F33FBF-FAD3-A60E-6F13-55CF13A8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7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2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8D712-1179-B967-FB64-FF4B5ACEE09B}"/>
              </a:ext>
            </a:extLst>
          </p:cNvPr>
          <p:cNvSpPr txBox="1"/>
          <p:nvPr/>
        </p:nvSpPr>
        <p:spPr>
          <a:xfrm>
            <a:off x="118949" y="1553612"/>
            <a:ext cx="6924902" cy="39731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Performed </a:t>
            </a:r>
            <a:r>
              <a:rPr lang="en-GB" dirty="0">
                <a:solidFill>
                  <a:schemeClr val="bg1"/>
                </a:solidFill>
              </a:rPr>
              <a:t>K mean clustering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DDX3X:</a:t>
            </a:r>
          </a:p>
          <a:p>
            <a:pPr marL="800100" lvl="2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Sex differences noted:</a:t>
            </a:r>
          </a:p>
          <a:p>
            <a:pPr marL="1257300" lvl="4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males: early post-implantation lethality</a:t>
            </a:r>
          </a:p>
          <a:p>
            <a:pPr marL="1257300" lvl="4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females: placental abnormalities and embryonic lethality (</a:t>
            </a:r>
            <a:r>
              <a:rPr lang="en-GB" dirty="0">
                <a:solidFill>
                  <a:schemeClr val="bg1"/>
                </a:solidFill>
              </a:rPr>
              <a:t>Chen et al. 2016)</a:t>
            </a:r>
            <a:endParaRPr lang="en-US" dirty="0">
              <a:solidFill>
                <a:schemeClr val="bg1"/>
              </a:solidFill>
            </a:endParaRPr>
          </a:p>
          <a:p>
            <a:pPr marL="3429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CTNNB1: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Implicated in uterine and ovarian cancers.</a:t>
            </a:r>
            <a:r>
              <a:rPr lang="da-DK" dirty="0">
                <a:solidFill>
                  <a:schemeClr val="bg1"/>
                </a:solidFill>
              </a:rPr>
              <a:t> (Liu et al., 2014, </a:t>
            </a:r>
            <a:r>
              <a:rPr lang="da-DK" i="1" dirty="0">
                <a:solidFill>
                  <a:schemeClr val="bg1"/>
                </a:solidFill>
              </a:rPr>
              <a:t>J Natl Cancer Inst</a:t>
            </a:r>
            <a:r>
              <a:rPr lang="da-DK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Involved in embryogenesis via Wnt/β-catenin signaling</a:t>
            </a:r>
          </a:p>
          <a:p>
            <a:pPr marL="34290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MED13L: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cardiac tissue, linked to the Wnt/β-catenin pathway (</a:t>
            </a:r>
            <a:r>
              <a:rPr lang="en-GB" dirty="0">
                <a:solidFill>
                  <a:schemeClr val="bg1"/>
                </a:solidFill>
              </a:rPr>
              <a:t>Gardner et al. 2022)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04F89516-6AA3-30FD-D313-CB213E1F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52" y="1912106"/>
            <a:ext cx="4658274" cy="36873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E330EA-4735-2256-C014-E6CFE02E9C87}"/>
              </a:ext>
            </a:extLst>
          </p:cNvPr>
          <p:cNvSpPr/>
          <p:nvPr/>
        </p:nvSpPr>
        <p:spPr>
          <a:xfrm>
            <a:off x="9605826" y="5326701"/>
            <a:ext cx="314325" cy="2000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037E-717D-35F7-0F05-60AAA9415A35}"/>
              </a:ext>
            </a:extLst>
          </p:cNvPr>
          <p:cNvSpPr txBox="1"/>
          <p:nvPr/>
        </p:nvSpPr>
        <p:spPr>
          <a:xfrm>
            <a:off x="370818" y="302574"/>
            <a:ext cx="108035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The Wnt/β-catenin pathway may be a common mechanistic link of disease manifestations in genes from Cluster 1</a:t>
            </a:r>
          </a:p>
          <a:p>
            <a:endParaRPr lang="en-GB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8F2CAC4-90D5-294C-7DE8-6BB4C2A1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30FAC-CF17-4801-82C4-516BC73EDA00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2C1461D-FCC1-AFA5-258A-4E4FDFA2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8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9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719-5953-99E9-D36D-D61C253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16" y="374469"/>
            <a:ext cx="3932237" cy="751114"/>
          </a:xfrm>
        </p:spPr>
        <p:txBody>
          <a:bodyPr/>
          <a:lstStyle/>
          <a:p>
            <a:r>
              <a:rPr lang="en-GB" sz="2800" b="1" dirty="0">
                <a:solidFill>
                  <a:schemeClr val="bg1"/>
                </a:solidFill>
                <a:ea typeface="+mn-ea"/>
                <a:cs typeface="+mn-cs"/>
              </a:rPr>
              <a:t>Limitations:</a:t>
            </a:r>
          </a:p>
        </p:txBody>
      </p:sp>
      <p:pic>
        <p:nvPicPr>
          <p:cNvPr id="6" name="Content Placeholder 5" descr="Cartoon of a person cooking&#10;&#10;AI-generated content may be incorrect.">
            <a:extLst>
              <a:ext uri="{FF2B5EF4-FFF2-40B4-BE49-F238E27FC236}">
                <a16:creationId xmlns:a16="http://schemas.microsoft.com/office/drawing/2014/main" id="{F7238E86-05D0-8D66-E604-004EE628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4029" y="1560586"/>
            <a:ext cx="3736827" cy="37368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C555F-D605-E966-4BC2-473EF1710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814" y="1621971"/>
            <a:ext cx="7723931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Small sample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HPO annotations could be misleading.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Under-representation of certain ethnic and socio-economic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LR model is simplified: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 Unidimensional : </a:t>
            </a:r>
            <a:r>
              <a:rPr lang="en-US" sz="2000" dirty="0">
                <a:solidFill>
                  <a:schemeClr val="bg1"/>
                </a:solidFill>
              </a:rPr>
              <a:t>Only included genes and phenotypes — no additional variables.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High Bias with the Cross-Validation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results were very similar to the original data (Overfitting)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8B7B5B-1AEC-E809-88EC-BF84F8B9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9AE07-BB36-4041-B869-5219E0C36ED9}" type="datetime1">
              <a:rPr lang="en-GB" smtClean="0">
                <a:solidFill>
                  <a:schemeClr val="bg1"/>
                </a:solidFill>
              </a:rPr>
              <a:t>14/12/2025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7D30A-156C-C3CE-1130-9A445DE9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5350B-A8ED-4C36-B26C-7513F01B2B39}" type="slidenum">
              <a:rPr lang="en-GB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1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5073</TotalTime>
  <Words>896</Words>
  <Application>Microsoft Macintosh PowerPoint</Application>
  <PresentationFormat>Widescreen</PresentationFormat>
  <Paragraphs>149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Google Sans</vt:lpstr>
      <vt:lpstr>Inter</vt:lpstr>
      <vt:lpstr>Poppins</vt:lpstr>
      <vt:lpstr>quote-cjk-patch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Limitations:</vt:lpstr>
      <vt:lpstr>PowerPoint Presentation</vt:lpstr>
      <vt:lpstr>Annex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Model Did We Use?</vt:lpstr>
      <vt:lpstr>How to integrate ML and what types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Hussein Kassir</dc:creator>
  <cp:lastModifiedBy>Hussein Kassir</cp:lastModifiedBy>
  <cp:revision>335</cp:revision>
  <dcterms:created xsi:type="dcterms:W3CDTF">2025-05-24T18:24:24Z</dcterms:created>
  <dcterms:modified xsi:type="dcterms:W3CDTF">2025-12-14T18:31:38Z</dcterms:modified>
</cp:coreProperties>
</file>